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674" r:id="rId4"/>
    <p:sldMasterId id="2147483662" r:id="rId5"/>
  </p:sldMasterIdLst>
  <p:notesMasterIdLst>
    <p:notesMasterId r:id="rId29"/>
  </p:notesMasterIdLst>
  <p:handoutMasterIdLst>
    <p:handoutMasterId r:id="rId30"/>
  </p:handoutMasterIdLst>
  <p:sldIdLst>
    <p:sldId id="258" r:id="rId6"/>
    <p:sldId id="340" r:id="rId7"/>
    <p:sldId id="360" r:id="rId8"/>
    <p:sldId id="362" r:id="rId9"/>
    <p:sldId id="363" r:id="rId10"/>
    <p:sldId id="327" r:id="rId11"/>
    <p:sldId id="342" r:id="rId12"/>
    <p:sldId id="348" r:id="rId13"/>
    <p:sldId id="333" r:id="rId14"/>
    <p:sldId id="361" r:id="rId15"/>
    <p:sldId id="310" r:id="rId16"/>
    <p:sldId id="325" r:id="rId17"/>
    <p:sldId id="370" r:id="rId18"/>
    <p:sldId id="352" r:id="rId19"/>
    <p:sldId id="320" r:id="rId20"/>
    <p:sldId id="314" r:id="rId21"/>
    <p:sldId id="365" r:id="rId22"/>
    <p:sldId id="366" r:id="rId23"/>
    <p:sldId id="367" r:id="rId24"/>
    <p:sldId id="368" r:id="rId25"/>
    <p:sldId id="369" r:id="rId26"/>
    <p:sldId id="312" r:id="rId27"/>
    <p:sldId id="358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CB5B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2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ean%20Donn&#233;es\DDEN\UD%2006\Rapports%20de%20visite\2020%20Synth&#232;se%20AG\results-survey%20UD0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Jean%20Donn&#233;es\DDEN\UD%2006\DDEN%20-%20Base%20&#233;coles\2020_01%20FICHIER%20DE%20BASE%202017-2018%20DDEN-Ecoles%20Publique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Jean%20Donn&#233;es\DDEN\UD%2006\DDEN%20-%20Base%20&#233;coles\2020_01%20FICHIER%20DE%20BASE%202017-2018%20DDEN-Ecoles%20Publiq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[2020_01 FICHIER DE BASE 2017-2018 DDEN-Ecoles Publiques.xlsx]%Ecoles avec DDEN!Tableau croisé dynamique2</c:name>
    <c:fmtId val="9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>
                <a:solidFill>
                  <a:srgbClr val="0000D4"/>
                </a:solidFill>
                <a:latin typeface="Garamond" panose="02020404030301010803" pitchFamily="18" charset="0"/>
              </a:rPr>
              <a:t>Répartition des écoles avec DDEN par délégation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0000D4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0000D4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0000D4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'%Ecoles avec DDEN'!$B$3:$B$4</c:f>
              <c:strCache>
                <c:ptCount val="1"/>
                <c:pt idx="0">
                  <c:v>Nombre de N° R.N.E.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D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'%Ecoles avec DDEN'!$A$5:$A$14</c:f>
              <c:strCache>
                <c:ptCount val="9"/>
                <c:pt idx="0">
                  <c:v>ANTIBES</c:v>
                </c:pt>
                <c:pt idx="1">
                  <c:v>CAGNES</c:v>
                </c:pt>
                <c:pt idx="2">
                  <c:v>CANNES</c:v>
                </c:pt>
                <c:pt idx="3">
                  <c:v>CARROS LES 4 VALLÉES</c:v>
                </c:pt>
                <c:pt idx="4">
                  <c:v>GRASSE</c:v>
                </c:pt>
                <c:pt idx="5">
                  <c:v>MENTON</c:v>
                </c:pt>
                <c:pt idx="6">
                  <c:v>NICE</c:v>
                </c:pt>
                <c:pt idx="7">
                  <c:v>ST-ANDRE</c:v>
                </c:pt>
                <c:pt idx="8">
                  <c:v>VENCE</c:v>
                </c:pt>
              </c:strCache>
            </c:strRef>
          </c:cat>
          <c:val>
            <c:numRef>
              <c:f>'%Ecoles avec DDEN'!$B$5:$B$14</c:f>
              <c:numCache>
                <c:formatCode>General</c:formatCode>
                <c:ptCount val="9"/>
                <c:pt idx="0">
                  <c:v>62</c:v>
                </c:pt>
                <c:pt idx="1">
                  <c:v>37</c:v>
                </c:pt>
                <c:pt idx="2">
                  <c:v>53</c:v>
                </c:pt>
                <c:pt idx="3">
                  <c:v>65</c:v>
                </c:pt>
                <c:pt idx="4">
                  <c:v>71</c:v>
                </c:pt>
                <c:pt idx="5">
                  <c:v>54</c:v>
                </c:pt>
                <c:pt idx="6">
                  <c:v>166</c:v>
                </c:pt>
                <c:pt idx="7">
                  <c:v>25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4-43C6-8AA2-044A61DA461C}"/>
            </c:ext>
          </c:extLst>
        </c:ser>
        <c:ser>
          <c:idx val="1"/>
          <c:order val="1"/>
          <c:tx>
            <c:strRef>
              <c:f>'%Ecoles avec DDEN'!$C$3:$C$4</c:f>
              <c:strCache>
                <c:ptCount val="1"/>
                <c:pt idx="0">
                  <c:v>Nombre d'écoles avec D.D.E.N.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'%Ecoles avec DDEN'!$A$5:$A$14</c:f>
              <c:strCache>
                <c:ptCount val="9"/>
                <c:pt idx="0">
                  <c:v>ANTIBES</c:v>
                </c:pt>
                <c:pt idx="1">
                  <c:v>CAGNES</c:v>
                </c:pt>
                <c:pt idx="2">
                  <c:v>CANNES</c:v>
                </c:pt>
                <c:pt idx="3">
                  <c:v>CARROS LES 4 VALLÉES</c:v>
                </c:pt>
                <c:pt idx="4">
                  <c:v>GRASSE</c:v>
                </c:pt>
                <c:pt idx="5">
                  <c:v>MENTON</c:v>
                </c:pt>
                <c:pt idx="6">
                  <c:v>NICE</c:v>
                </c:pt>
                <c:pt idx="7">
                  <c:v>ST-ANDRE</c:v>
                </c:pt>
                <c:pt idx="8">
                  <c:v>VENCE</c:v>
                </c:pt>
              </c:strCache>
            </c:strRef>
          </c:cat>
          <c:val>
            <c:numRef>
              <c:f>'%Ecoles avec DDEN'!$C$5:$C$14</c:f>
              <c:numCache>
                <c:formatCode>General</c:formatCode>
                <c:ptCount val="9"/>
                <c:pt idx="0">
                  <c:v>18</c:v>
                </c:pt>
                <c:pt idx="1">
                  <c:v>31</c:v>
                </c:pt>
                <c:pt idx="2">
                  <c:v>22</c:v>
                </c:pt>
                <c:pt idx="3">
                  <c:v>27</c:v>
                </c:pt>
                <c:pt idx="4">
                  <c:v>71</c:v>
                </c:pt>
                <c:pt idx="5">
                  <c:v>22</c:v>
                </c:pt>
                <c:pt idx="6">
                  <c:v>57</c:v>
                </c:pt>
                <c:pt idx="7">
                  <c:v>8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4-43C6-8AA2-044A61DA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58912"/>
        <c:axId val="125160448"/>
      </c:barChart>
      <c:catAx>
        <c:axId val="125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160448"/>
        <c:crosses val="autoZero"/>
        <c:auto val="0"/>
        <c:lblAlgn val="ctr"/>
        <c:lblOffset val="100"/>
        <c:noMultiLvlLbl val="0"/>
      </c:catAx>
      <c:valAx>
        <c:axId val="1251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00D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7D-4A13-BDCB-2B20AC32E6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visit'!$CB$1</c:f>
              <c:strCache>
                <c:ptCount val="1"/>
                <c:pt idx="0">
                  <c:v>PPMS - Le DDEN est-il invité ?</c:v>
                </c:pt>
              </c:strCache>
            </c:strRef>
          </c:cat>
          <c:val>
            <c:numRef>
              <c:f>'DDEN06 - 2016 Rapports de visit'!$CB$166</c:f>
              <c:numCache>
                <c:formatCode>0%</c:formatCode>
                <c:ptCount val="1"/>
                <c:pt idx="0">
                  <c:v>0.34355828220858897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5-4820-9B81-45E99299E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74624"/>
        <c:axId val="136892800"/>
      </c:barChart>
      <c:catAx>
        <c:axId val="13687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892800"/>
        <c:crosses val="autoZero"/>
        <c:auto val="1"/>
        <c:lblAlgn val="ctr"/>
        <c:lblOffset val="100"/>
        <c:noMultiLvlLbl val="0"/>
      </c:catAx>
      <c:valAx>
        <c:axId val="136892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687462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FD13B"/>
      </a:solidFill>
    </a:ln>
  </c:spPr>
  <c:txPr>
    <a:bodyPr/>
    <a:lstStyle/>
    <a:p>
      <a:pPr>
        <a:defRPr sz="2000" b="1"/>
      </a:pPr>
      <a:endParaRPr lang="fr-FR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13-4833-B265-AAC72092EF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visit'!$BZ$1</c:f>
              <c:strCache>
                <c:ptCount val="1"/>
                <c:pt idx="0">
                  <c:v>PPMS - Connaissez-vous la date du dernier exercice de simulation ?</c:v>
                </c:pt>
              </c:strCache>
            </c:strRef>
          </c:cat>
          <c:val>
            <c:numRef>
              <c:f>'DDEN06 - 2016 Rapports de visit'!$BZ$166</c:f>
              <c:numCache>
                <c:formatCode>0%</c:formatCode>
                <c:ptCount val="1"/>
                <c:pt idx="0">
                  <c:v>0.92638036809815949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E-40E2-BD37-99673ABD5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48768"/>
        <c:axId val="137250304"/>
      </c:barChart>
      <c:catAx>
        <c:axId val="13724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250304"/>
        <c:crosses val="autoZero"/>
        <c:auto val="1"/>
        <c:lblAlgn val="ctr"/>
        <c:lblOffset val="100"/>
        <c:noMultiLvlLbl val="0"/>
      </c:catAx>
      <c:valAx>
        <c:axId val="137250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724876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FD13B"/>
      </a:solidFill>
    </a:ln>
  </c:spPr>
  <c:txPr>
    <a:bodyPr/>
    <a:lstStyle/>
    <a:p>
      <a:pPr>
        <a:defRPr sz="2000" b="1"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[2017_02_02 results-survey725171 complètes (version 2).xlsb]Feuil2!Tableau croisé dynamique2</c:name>
    <c:fmtId val="4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175 </a:t>
            </a:r>
            <a:r>
              <a:rPr lang="en-US" dirty="0" err="1" smtClean="0"/>
              <a:t>écoles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CC-47A7-9D41-B1937DA7550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CC-47A7-9D41-B1937DA755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CC-47A7-9D41-B1937DA75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Feuil2!$A$4:$A$7</c:f>
              <c:strCache>
                <c:ptCount val="3"/>
                <c:pt idx="0">
                  <c:v>ELEM</c:v>
                </c:pt>
                <c:pt idx="1">
                  <c:v>MAT</c:v>
                </c:pt>
                <c:pt idx="2">
                  <c:v>PRIM</c:v>
                </c:pt>
              </c:strCache>
            </c:strRef>
          </c:cat>
          <c:val>
            <c:numRef>
              <c:f>Feuil2!$B$4:$B$7</c:f>
              <c:numCache>
                <c:formatCode>General</c:formatCode>
                <c:ptCount val="3"/>
                <c:pt idx="0">
                  <c:v>69</c:v>
                </c:pt>
                <c:pt idx="1">
                  <c:v>52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E-4D44-8C03-66ED421BD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372416"/>
        <c:axId val="35378304"/>
      </c:barChart>
      <c:catAx>
        <c:axId val="3537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35378304"/>
        <c:crosses val="autoZero"/>
        <c:auto val="1"/>
        <c:lblAlgn val="ctr"/>
        <c:lblOffset val="100"/>
        <c:noMultiLvlLbl val="0"/>
      </c:catAx>
      <c:valAx>
        <c:axId val="3537830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537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64977009722953E-2"/>
          <c:y val="0.11102591515332541"/>
          <c:w val="0.54326520470246431"/>
          <c:h val="0.828256787497199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4D1-433C-90BE-77E6457F83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4D1-433C-90BE-77E6457F83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4D1-433C-90BE-77E6457F83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'[results-survey UD06.xlsx]UD06'!$AP$181:$AP$183</c:f>
              <c:strCache>
                <c:ptCount val="3"/>
                <c:pt idx="0">
                  <c:v>Stable</c:v>
                </c:pt>
                <c:pt idx="1">
                  <c:v>En Hausse</c:v>
                </c:pt>
                <c:pt idx="2">
                  <c:v>En baisse</c:v>
                </c:pt>
              </c:strCache>
            </c:strRef>
          </c:cat>
          <c:val>
            <c:numRef>
              <c:f>'[results-survey UD06.xlsx]UD06'!$AQ$181:$AQ$183</c:f>
              <c:numCache>
                <c:formatCode>General</c:formatCode>
                <c:ptCount val="3"/>
                <c:pt idx="0">
                  <c:v>108</c:v>
                </c:pt>
                <c:pt idx="1">
                  <c:v>40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D1-433C-90BE-77E6457F83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23385573645941"/>
          <c:y val="0.21371236529274526"/>
          <c:w val="0.21324900578549816"/>
          <c:h val="0.67063563975587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PAI - PPS - AVS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'[results-survey UD06.xlsx]UD06'!$AU$181:$AU$183</c:f>
              <c:strCache>
                <c:ptCount val="3"/>
                <c:pt idx="0">
                  <c:v>PAI</c:v>
                </c:pt>
                <c:pt idx="1">
                  <c:v>PPS</c:v>
                </c:pt>
                <c:pt idx="2">
                  <c:v>AVS</c:v>
                </c:pt>
              </c:strCache>
            </c:strRef>
          </c:cat>
          <c:val>
            <c:numRef>
              <c:f>'[results-survey UD06.xlsx]UD06'!$AV$181:$AV$183</c:f>
              <c:numCache>
                <c:formatCode>General</c:formatCode>
                <c:ptCount val="3"/>
                <c:pt idx="0">
                  <c:v>1184</c:v>
                </c:pt>
                <c:pt idx="1">
                  <c:v>874</c:v>
                </c:pt>
                <c:pt idx="2">
                  <c:v>379.5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F-465F-9FE9-D4328E521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6996944"/>
        <c:axId val="1617002352"/>
      </c:barChart>
      <c:catAx>
        <c:axId val="161699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7002352"/>
        <c:crosses val="autoZero"/>
        <c:auto val="1"/>
        <c:lblAlgn val="ctr"/>
        <c:lblOffset val="100"/>
        <c:noMultiLvlLbl val="0"/>
      </c:catAx>
      <c:valAx>
        <c:axId val="161700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699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9444444444444445E-2"/>
                  <c:y val="0.3873165272378940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26508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2A-4BB3-92C3-D7C5412D0E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visit'!$CK$1</c:f>
              <c:strCache>
                <c:ptCount val="1"/>
                <c:pt idx="0">
                  <c:v>Nombre de rationnaires</c:v>
                </c:pt>
              </c:strCache>
            </c:strRef>
          </c:cat>
          <c:val>
            <c:numRef>
              <c:f>'DDEN06 - 2016 Rapports de visit'!$CK$166</c:f>
              <c:numCache>
                <c:formatCode>General</c:formatCode>
                <c:ptCount val="1"/>
                <c:pt idx="0">
                  <c:v>23688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A-4BB3-92C3-D7C5412D0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17056"/>
        <c:axId val="140318592"/>
      </c:barChart>
      <c:catAx>
        <c:axId val="14031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318592"/>
        <c:crosses val="autoZero"/>
        <c:auto val="1"/>
        <c:lblAlgn val="ctr"/>
        <c:lblOffset val="100"/>
        <c:noMultiLvlLbl val="0"/>
      </c:catAx>
      <c:valAx>
        <c:axId val="140318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31705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2000" b="1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Connaissez-vous la date du dernier passage de la commission de sécurité 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2A-4B45-9142-8915C2EBF0C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2A-4B45-9142-8915C2EBF0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visit'!$BL$165:$BM$165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'DDEN06 - 2016 Rapports de visit'!$BL$166:$BM$166</c:f>
              <c:numCache>
                <c:formatCode>General</c:formatCode>
                <c:ptCount val="2"/>
                <c:pt idx="0">
                  <c:v>123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4-44A4-B9AC-BB9F0F2D8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079040"/>
        <c:axId val="71080576"/>
      </c:barChart>
      <c:catAx>
        <c:axId val="7107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080576"/>
        <c:crosses val="autoZero"/>
        <c:auto val="1"/>
        <c:lblAlgn val="ctr"/>
        <c:lblOffset val="100"/>
        <c:noMultiLvlLbl val="0"/>
      </c:catAx>
      <c:valAx>
        <c:axId val="71080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079040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FD13B"/>
      </a:solidFill>
    </a:ln>
  </c:spPr>
  <c:txPr>
    <a:bodyPr/>
    <a:lstStyle/>
    <a:p>
      <a:pPr>
        <a:defRPr sz="1800" b="1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6A-4C62-BDB1-BDCAC609B80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visit'!$BO$1</c:f>
              <c:strCache>
                <c:ptCount val="1"/>
                <c:pt idx="0">
                  <c:v>Le DDEN est-il invité ?</c:v>
                </c:pt>
              </c:strCache>
            </c:strRef>
          </c:cat>
          <c:val>
            <c:numRef>
              <c:f>'DDEN06 - 2016 Rapports de visit'!$BO$166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D-4065-A0DC-C6C81EA23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37632"/>
        <c:axId val="71639424"/>
      </c:barChart>
      <c:catAx>
        <c:axId val="7163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639424"/>
        <c:crosses val="autoZero"/>
        <c:auto val="1"/>
        <c:lblAlgn val="ctr"/>
        <c:lblOffset val="100"/>
        <c:noMultiLvlLbl val="0"/>
      </c:catAx>
      <c:valAx>
        <c:axId val="7163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63763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FD13B"/>
      </a:solidFill>
    </a:ln>
  </c:spPr>
  <c:txPr>
    <a:bodyPr/>
    <a:lstStyle/>
    <a:p>
      <a:pPr>
        <a:defRPr sz="2000" b="1"/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438107335599234E-2"/>
          <c:y val="3.1804298611629672E-2"/>
          <c:w val="0.93084480227157751"/>
          <c:h val="0.700918704843359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3CC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64-439D-B3A7-00D9260CB4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visit'!$BP$1</c:f>
              <c:strCache>
                <c:ptCount val="1"/>
                <c:pt idx="0">
                  <c:v>Les exercices d'évacuation en cas d'incendie : connaissez-vous la date du dernier exercice ?</c:v>
                </c:pt>
              </c:strCache>
            </c:strRef>
          </c:cat>
          <c:val>
            <c:numRef>
              <c:f>'DDEN06 - 2016 Rapports de visit'!$BP$166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A-4F5F-8CF8-63F4EF786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16928"/>
        <c:axId val="71518464"/>
      </c:barChart>
      <c:catAx>
        <c:axId val="715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518464"/>
        <c:crosses val="autoZero"/>
        <c:auto val="1"/>
        <c:lblAlgn val="ctr"/>
        <c:lblOffset val="100"/>
        <c:noMultiLvlLbl val="0"/>
      </c:catAx>
      <c:valAx>
        <c:axId val="71518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516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FD13B"/>
      </a:solidFill>
    </a:ln>
  </c:spPr>
  <c:txPr>
    <a:bodyPr/>
    <a:lstStyle/>
    <a:p>
      <a:pPr>
        <a:defRPr sz="2000" b="1"/>
      </a:pPr>
      <a:endParaRPr lang="fr-FR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609954135978607E-2"/>
          <c:y val="3.1804298611629672E-2"/>
          <c:w val="0.93478009172804277"/>
          <c:h val="0.706210011273793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FE-4435-868D-C15A4F2284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'DDEN06 - 2016 Rapports de visit'!$BO$1</c:f>
              <c:strCache>
                <c:ptCount val="1"/>
                <c:pt idx="0">
                  <c:v>Le DDEN est-il invité ?</c:v>
                </c:pt>
              </c:strCache>
            </c:strRef>
          </c:cat>
          <c:val>
            <c:numRef>
              <c:f>'DDEN06 - 2016 Rapports de visit'!$BO$166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A-4E2C-837B-23CB741C5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15552"/>
        <c:axId val="134217088"/>
      </c:barChart>
      <c:catAx>
        <c:axId val="13421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217088"/>
        <c:crosses val="autoZero"/>
        <c:auto val="1"/>
        <c:lblAlgn val="ctr"/>
        <c:lblOffset val="100"/>
        <c:noMultiLvlLbl val="0"/>
      </c:catAx>
      <c:valAx>
        <c:axId val="13421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21555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FD13B"/>
      </a:solidFill>
    </a:ln>
  </c:spPr>
  <c:txPr>
    <a:bodyPr/>
    <a:lstStyle/>
    <a:p>
      <a:pPr>
        <a:defRPr sz="2000" b="1"/>
      </a:pPr>
      <a:endParaRPr lang="fr-FR"/>
    </a:p>
  </c:txPr>
  <c:externalData r:id="rId2">
    <c:autoUpdate val="0"/>
  </c:externalData>
  <c:userShapes r:id="rId3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Statistiques!$F$2:$F$119</cx:f>
        <cx:lvl ptCount="118" formatCode="0">
          <cx:pt idx="0">66.038356164383558</cx:pt>
          <cx:pt idx="1">58.43287671232877</cx:pt>
          <cx:pt idx="2">79.898630136986299</cx:pt>
          <cx:pt idx="3">83.126027397260273</cx:pt>
          <cx:pt idx="4">73.734246575342468</cx:pt>
          <cx:pt idx="5">64.890410958904113</cx:pt>
          <cx:pt idx="6">66.860273972602741</cx:pt>
          <cx:pt idx="7">76.205479452054789</cx:pt>
          <cx:pt idx="8">72.0027397260274</cx:pt>
          <cx:pt idx="9">81.424657534246577</cx:pt>
          <cx:pt idx="10">71.241095890410961</cx:pt>
          <cx:pt idx="11">61.906849315068492</cx:pt>
          <cx:pt idx="12">81.663013698630138</cx:pt>
          <cx:pt idx="13">73.169863013698631</cx:pt>
          <cx:pt idx="14">73.780821917808225</cx:pt>
          <cx:pt idx="15">78.986301369863014</cx:pt>
          <cx:pt idx="16">81.498630136986307</cx:pt>
          <cx:pt idx="17">82.405479452054792</cx:pt>
          <cx:pt idx="18">71.293150684931504</cx:pt>
          <cx:pt idx="19">70.786301369863011</cx:pt>
          <cx:pt idx="20">77.224657534246575</cx:pt>
          <cx:pt idx="21">66.054794520547944</cx:pt>
          <cx:pt idx="22">65.747945205479454</cx:pt>
          <cx:pt idx="23">68.441095890410963</cx:pt>
          <cx:pt idx="24">78.69041095890411</cx:pt>
          <cx:pt idx="25">79.9972602739726</cx:pt>
          <cx:pt idx="26">82.191780821917803</cx:pt>
          <cx:pt idx="27">68.482191780821921</cx:pt>
          <cx:pt idx="28">73.706849315068496</cx:pt>
          <cx:pt idx="29">71.342465753424662</cx:pt>
          <cx:pt idx="30">63.104109589041094</cx:pt>
          <cx:pt idx="31">67.131506849315073</cx:pt>
          <cx:pt idx="32">73.405479452054792</cx:pt>
          <cx:pt idx="33">77.038356164383558</cx:pt>
          <cx:pt idx="34">72.361643835616434</cx:pt>
          <cx:pt idx="35">72.202739726027403</cx:pt>
          <cx:pt idx="36">77.389041095890406</cx:pt>
          <cx:pt idx="37">70.246575342465746</cx:pt>
          <cx:pt idx="38">79.665753424657538</cx:pt>
          <cx:pt idx="39">64.898630136986299</cx:pt>
          <cx:pt idx="40">74.465753424657535</cx:pt>
          <cx:pt idx="41">77.021917808219172</cx:pt>
          <cx:pt idx="42">74.728767123287668</cx:pt>
          <cx:pt idx="43">79.290410958904104</cx:pt>
          <cx:pt idx="44">75.665753424657538</cx:pt>
          <cx:pt idx="45">71.578082191780823</cx:pt>
          <cx:pt idx="46">76.663013698630138</cx:pt>
          <cx:pt idx="47">79.92328767123287</cx:pt>
          <cx:pt idx="48">87.213698630136989</cx:pt>
          <cx:pt idx="49">79.93150684931507</cx:pt>
          <cx:pt idx="50">73.799999999999997</cx:pt>
          <cx:pt idx="51">76.131506849315073</cx:pt>
          <cx:pt idx="52">64.230136986301375</cx:pt>
          <cx:pt idx="53">80.583561643835623</cx:pt>
          <cx:pt idx="54">81.391780821917806</cx:pt>
          <cx:pt idx="55">64.876712328767127</cx:pt>
          <cx:pt idx="56">78.021917808219172</cx:pt>
          <cx:pt idx="57">79.279452054794518</cx:pt>
          <cx:pt idx="58">78.939726027397256</cx:pt>
          <cx:pt idx="59">77.789041095890411</cx:pt>
          <cx:pt idx="60">68.167123287671231</cx:pt>
          <cx:pt idx="61">65.704109589041096</cx:pt>
          <cx:pt idx="62">68.750684931506854</cx:pt>
          <cx:pt idx="63">75.098630136986301</cx:pt>
          <cx:pt idx="64">75.032876712328772</cx:pt>
          <cx:pt idx="65">65.172602739726031</cx:pt>
          <cx:pt idx="66">73.501369863013693</cx:pt>
          <cx:pt idx="67">74.079452054794515</cx:pt>
          <cx:pt idx="68">67.92328767123287</cx:pt>
          <cx:pt idx="69">72.421917808219177</cx:pt>
          <cx:pt idx="70">64.583561643835623</cx:pt>
          <cx:pt idx="71">69.482191780821921</cx:pt>
          <cx:pt idx="72">82.961643835616442</cx:pt>
          <cx:pt idx="73">74.789041095890411</cx:pt>
          <cx:pt idx="74">69.087671232876716</cx:pt>
          <cx:pt idx="75">73.219178082191775</cx:pt>
          <cx:pt idx="76">78.041095890410958</cx:pt>
          <cx:pt idx="77">66.898630136986299</cx:pt>
          <cx:pt idx="78">72.515068493150679</cx:pt>
          <cx:pt idx="79">66.172602739726031</cx:pt>
          <cx:pt idx="80">67.109589041095887</cx:pt>
          <cx:pt idx="81">85.967123287671228</cx:pt>
          <cx:pt idx="82">68.449315068493149</cx:pt>
          <cx:pt idx="83">72.799999999999997</cx:pt>
          <cx:pt idx="84">68.769863013698625</cx:pt>
          <cx:pt idx="85">73.830136986301369</cx:pt>
          <cx:pt idx="86">64.501369863013693</cx:pt>
          <cx:pt idx="87">69.575342465753423</cx:pt>
          <cx:pt idx="88">80.249315068493146</cx:pt>
          <cx:pt idx="89">69.799999999999997</cx:pt>
          <cx:pt idx="90">80.041095890410958</cx:pt>
          <cx:pt idx="91">68.893150684931513</cx:pt>
          <cx:pt idx="92">63.457534246575342</cx:pt>
          <cx:pt idx="93">72.358904109589048</cx:pt>
          <cx:pt idx="94">75.61917808219178</cx:pt>
          <cx:pt idx="95">72.92876712328767</cx:pt>
          <cx:pt idx="96">64.123287671232873</cx:pt>
          <cx:pt idx="97">76.824657534246569</cx:pt>
          <cx:pt idx="98">76.824657534246569</cx:pt>
          <cx:pt idx="99">85.476712328767121</cx:pt>
          <cx:pt idx="100">60.939726027397263</cx:pt>
          <cx:pt idx="101">69.232876712328761</cx:pt>
          <cx:pt idx="102">75.561643835616437</cx:pt>
          <cx:pt idx="103">70.290410958904104</cx:pt>
          <cx:pt idx="104">56.468493150684928</cx:pt>
          <cx:pt idx="105">73.238356164383561</cx:pt>
          <cx:pt idx="106">79.830136986301369</cx:pt>
          <cx:pt idx="107">63.575342465753423</cx:pt>
          <cx:pt idx="108">44.287671232876711</cx:pt>
          <cx:pt idx="109">85.024657534246572</cx:pt>
          <cx:pt idx="110">75.293150684931504</cx:pt>
          <cx:pt idx="111">68.756164383561639</cx:pt>
          <cx:pt idx="112">53.832876712328769</cx:pt>
          <cx:pt idx="113">75.493150684931507</cx:pt>
          <cx:pt idx="114">73.649315068493152</cx:pt>
          <cx:pt idx="115">65.389041095890406</cx:pt>
          <cx:pt idx="116">68.120547945205473</cx:pt>
          <cx:pt idx="117">67.68767123287671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fr-FR" dirty="0"/>
              <a:t>DDEN par tranches d'âge</a:t>
            </a:r>
          </a:p>
        </cx:rich>
      </cx:tx>
    </cx:title>
    <cx:plotArea>
      <cx:plotAreaRegion>
        <cx:series layoutId="clusteredColumn" uniqueId="{F44DBD0D-3EF8-438D-9836-5FA1A416E1F2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fr-FR" sz="2000" b="1">
                  <a:solidFill>
                    <a:srgbClr val="C00000"/>
                  </a:solidFill>
                </a:endParaRPr>
              </a:p>
            </cx:txPr>
            <cx:visibility seriesName="0" categoryName="0" value="1"/>
            <cx:dataLabel idx="4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r>
                    <a:rPr lang="fr-FR" b="1">
                      <a:solidFill>
                        <a:srgbClr val="C00000"/>
                      </a:solidFill>
                    </a:rPr>
                    <a:t>29</a:t>
                  </a:r>
                </a:p>
              </cx:txPr>
            </cx:dataLabel>
          </cx:dataLabels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>
                <a:solidFill>
                  <a:srgbClr val="C00000"/>
                </a:solidFill>
              </a:defRPr>
            </a:pPr>
            <a:endParaRPr lang="fr-FR" sz="1400">
              <a:solidFill>
                <a:srgbClr val="C00000"/>
              </a:solidFill>
            </a:endParaRPr>
          </a:p>
        </cx:txPr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Statistiques!$G$2:$G$119</cx:f>
        <cx:lvl ptCount="118" formatCode="0">
          <cx:pt idx="0">2.3068493150684932</cx:pt>
          <cx:pt idx="1">1.7917808219178082</cx:pt>
          <cx:pt idx="2">10.246575342465754</cx:pt>
          <cx:pt idx="3">10.246575342465754</cx:pt>
          <cx:pt idx="4">8.3808219178082197</cx:pt>
          <cx:pt idx="5">2.956164383561644</cx:pt>
          <cx:pt idx="6">1.2410958904109588</cx:pt>
          <cx:pt idx="7">2.0986301369863014</cx:pt>
          <cx:pt idx="8">12.260273972602739</cx:pt>
          <cx:pt idx="9">10.246575342465754</cx:pt>
          <cx:pt idx="10">12.934246575342465</cx:pt>
          <cx:pt idx="11">8.0136986301369859</cx:pt>
          <cx:pt idx="12">10.246575342465754</cx:pt>
          <cx:pt idx="13">4.7452054794520544</cx:pt>
          <cx:pt idx="14">6.9068493150684933</cx:pt>
          <cx:pt idx="15">10.246575342465754</cx:pt>
          <cx:pt idx="16">9.0410958904109595</cx:pt>
          <cx:pt idx="17">10.246575342465754</cx:pt>
          <cx:pt idx="18">4.9479452054794519</cx:pt>
          <cx:pt idx="19">10.246575342465754</cx:pt>
          <cx:pt idx="20">8.3452054794520549</cx:pt>
          <cx:pt idx="21">1.2054794520547945</cx:pt>
          <cx:pt idx="22">10.246575342465754</cx:pt>
          <cx:pt idx="23">11.27945205479452</cx:pt>
          <cx:pt idx="24">11.199999999999999</cx:pt>
          <cx:pt idx="25">6.6712328767123283</cx:pt>
          <cx:pt idx="26">10.246575342465754</cx:pt>
          <cx:pt idx="27">6.3342465753424655</cx:pt>
          <cx:pt idx="28">10.246575342465754</cx:pt>
          <cx:pt idx="29">4.7616438356164386</cx:pt>
          <cx:pt idx="30">2.3780821917808219</cx:pt>
          <cx:pt idx="31">3.8410958904109589</cx:pt>
          <cx:pt idx="32">10.246575342465754</cx:pt>
          <cx:pt idx="33">8.0191780821917806</cx:pt>
          <cx:pt idx="34">10.246575342465754</cx:pt>
          <cx:pt idx="35">11.687671232876712</cx:pt>
          <cx:pt idx="36">10.610958904109589</cx:pt>
          <cx:pt idx="37">11.336986301369864</cx:pt>
          <cx:pt idx="38">10.246575342465754</cx:pt>
          <cx:pt idx="39">9.2520547945205482</cx:pt>
          <cx:pt idx="40">9.3260273972602743</cx:pt>
          <cx:pt idx="41">10.246575342465754</cx:pt>
          <cx:pt idx="42">7.1561643835616442</cx:pt>
          <cx:pt idx="43">3.967123287671233</cx:pt>
          <cx:pt idx="44">10.246575342465754</cx:pt>
          <cx:pt idx="45">9.3780821917808215</cx:pt>
          <cx:pt idx="46">2.956164383561644</cx:pt>
          <cx:pt idx="47">10.246575342465754</cx:pt>
          <cx:pt idx="48">10.246575342465754</cx:pt>
          <cx:pt idx="49">10.246575342465754</cx:pt>
          <cx:pt idx="50">2.2904109589041095</cx:pt>
          <cx:pt idx="51">7.7479452054794518</cx:pt>
          <cx:pt idx="52">6.8904109589041092</cx:pt>
          <cx:pt idx="53">10.246575342465754</cx:pt>
          <cx:pt idx="54">10.246575342465754</cx:pt>
          <cx:pt idx="55">10.246575342465754</cx:pt>
          <cx:pt idx="56">10.246575342465754</cx:pt>
          <cx:pt idx="57">10.246575342465754</cx:pt>
          <cx:pt idx="58">3.3150684931506849</cx:pt>
          <cx:pt idx="59">10.246575342465754</cx:pt>
          <cx:pt idx="60">5.2493150684931509</cx:pt>
          <cx:pt idx="61">4.9479452054794519</cx:pt>
          <cx:pt idx="62">12.698630136986301</cx:pt>
          <cx:pt idx="63">14.268493150684931</cx:pt>
          <cx:pt idx="64">11.778082191780822</cx:pt>
          <cx:pt idx="65">1.4904109589041097</cx:pt>
          <cx:pt idx="66">10.246575342465754</cx:pt>
          <cx:pt idx="67">11.273972602739725</cx:pt>
          <cx:pt idx="68">7.0575342465753428</cx:pt>
          <cx:pt idx="69">5.2493150684931509</cx:pt>
          <cx:pt idx="70">10.246575342465754</cx:pt>
          <cx:pt idx="71">4.9753424657534246</cx:pt>
          <cx:pt idx="72">2.0164383561643837</cx:pt>
          <cx:pt idx="73">8.043835616438356</cx:pt>
          <cx:pt idx="74">2.9013698630136986</cx:pt>
          <cx:pt idx="75">12.27945205479452</cx:pt>
          <cx:pt idx="76">1.2410958904109588</cx:pt>
          <cx:pt idx="77">6.0109589041095894</cx:pt>
          <cx:pt idx="78">3.4712328767123286</cx:pt>
          <cx:pt idx="79">1.9424657534246574</cx:pt>
          <cx:pt idx="80">9.2219178082191782</cx:pt>
          <cx:pt idx="81">3.4575342465753423</cx:pt>
          <cx:pt idx="82">9.2219178082191782</cx:pt>
          <cx:pt idx="83">10.246575342465754</cx:pt>
          <cx:pt idx="84">11.821917808219178</cx:pt>
          <cx:pt idx="85">11.717808219178082</cx:pt>
          <cx:pt idx="86">3.7424657534246575</cx:pt>
          <cx:pt idx="87">6.279452054794521</cx:pt>
          <cx:pt idx="88">10.246575342465754</cx:pt>
          <cx:pt idx="89">6.4904109589041097</cx:pt>
          <cx:pt idx="90">10.246575342465754</cx:pt>
          <cx:pt idx="91">0</cx:pt>
          <cx:pt idx="92">10.246575342465754</cx:pt>
          <cx:pt idx="93">5.2438356164383562</cx:pt>
          <cx:pt idx="94">1.2657534246575342</cx:pt>
          <cx:pt idx="95">2.9013698630136986</cx:pt>
          <cx:pt idx="96">2.0986301369863014</cx:pt>
          <cx:pt idx="97">10.246575342465754</cx:pt>
          <cx:pt idx="98">10.246575342465754</cx:pt>
          <cx:pt idx="99">10.246575342465754</cx:pt>
          <cx:pt idx="100">5.0684931506849313</cx:pt>
          <cx:pt idx="101">11.336986301369864</cx:pt>
          <cx:pt idx="102">8.0136986301369859</cx:pt>
          <cx:pt idx="103">2.1095890410958904</cx:pt>
          <cx:pt idx="104">4.0849315068493155</cx:pt>
          <cx:pt idx="105">8.0958904109589049</cx:pt>
          <cx:pt idx="106">10.246575342465754</cx:pt>
          <cx:pt idx="107">2.1369863013698631</cx:pt>
          <cx:pt idx="108">3.9013698630136986</cx:pt>
          <cx:pt idx="109">10.246575342465754</cx:pt>
          <cx:pt idx="110">2.9013698630136986</cx:pt>
          <cx:pt idx="111">10.246575342465754</cx:pt>
          <cx:pt idx="112">8.3643835616438356</cx:pt>
          <cx:pt idx="113">10.246575342465754</cx:pt>
          <cx:pt idx="114">3.7616438356164386</cx:pt>
          <cx:pt idx="115">2.3068493150684932</cx:pt>
          <cx:pt idx="116">10.246575342465754</cx:pt>
          <cx:pt idx="117">5.0684931506849313</cx:pt>
        </cx:lvl>
      </cx:numDim>
    </cx:data>
  </cx:chartData>
  <cx:chart>
    <cx:plotArea>
      <cx:plotAreaRegion>
        <cx:series layoutId="clusteredColumn" uniqueId="{AB060382-E2BE-424F-A261-2BC1151AB2EE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lang="en-US" sz="2000" b="1" i="0" u="none" strike="noStrike" baseline="0">
                    <a:solidFill>
                      <a:srgbClr val="C00000"/>
                    </a:solidFill>
                    <a:latin typeface="Calibri"/>
                  </a:defRPr>
                </a:pPr>
                <a:endParaRPr lang="fr-FR" sz="2000" b="1">
                  <a:solidFill>
                    <a:srgbClr val="C00000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600">
                <a:solidFill>
                  <a:srgbClr val="C00000"/>
                </a:solidFill>
              </a:defRPr>
            </a:pPr>
            <a:endParaRPr lang="fr-FR" sz="1600">
              <a:solidFill>
                <a:srgbClr val="C00000"/>
              </a:solidFill>
            </a:endParaRPr>
          </a:p>
        </cx:txPr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0.04879</cdr:x>
      <cdr:y>0.17797</cdr:y>
    </cdr:from>
    <cdr:to>
      <cdr:x>0.37403</cdr:x>
      <cdr:y>0.5</cdr:y>
    </cdr:to>
    <cdr:sp macro="" textlink="">
      <cdr:nvSpPr>
        <cdr:cNvPr id="2" name="Explosion 1 1"/>
        <cdr:cNvSpPr/>
      </cdr:nvSpPr>
      <cdr:spPr>
        <a:xfrm xmlns:a="http://schemas.openxmlformats.org/drawingml/2006/main">
          <a:off x="216024" y="756084"/>
          <a:ext cx="1440160" cy="1368152"/>
        </a:xfrm>
        <a:prstGeom xmlns:a="http://schemas.openxmlformats.org/drawingml/2006/main" prst="irregularSeal1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400" b="1" strike="noStrike" cap="none" baseline="0" dirty="0" smtClean="0"/>
            <a:t>46 %</a:t>
          </a:r>
          <a:endParaRPr lang="fr-FR" sz="2400" b="1" strike="noStrike" cap="none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0.32177</cdr:x>
      <cdr:y>0.16393</cdr:y>
    </cdr:from>
    <cdr:to>
      <cdr:x>0.67823</cdr:x>
      <cdr:y>0.47541</cdr:y>
    </cdr:to>
    <cdr:sp macro="" textlink="">
      <cdr:nvSpPr>
        <cdr:cNvPr id="2" name="Explosion 1 1"/>
        <cdr:cNvSpPr/>
      </cdr:nvSpPr>
      <cdr:spPr>
        <a:xfrm xmlns:a="http://schemas.openxmlformats.org/drawingml/2006/main">
          <a:off x="1300014" y="720080"/>
          <a:ext cx="1440160" cy="1368152"/>
        </a:xfrm>
        <a:prstGeom xmlns:a="http://schemas.openxmlformats.org/drawingml/2006/main" prst="irregularSeal1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400" b="1" dirty="0" smtClean="0">
              <a:solidFill>
                <a:schemeClr val="tx1"/>
              </a:solidFill>
            </a:rPr>
            <a:t>99 %</a:t>
          </a:r>
          <a:endParaRPr lang="fr-FR" sz="24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0.01186</cdr:x>
      <cdr:y>0.10993</cdr:y>
    </cdr:from>
    <cdr:to>
      <cdr:x>0.34803</cdr:x>
      <cdr:y>0.4214</cdr:y>
    </cdr:to>
    <cdr:sp macro="" textlink="">
      <cdr:nvSpPr>
        <cdr:cNvPr id="2" name="Explosion 1 1"/>
        <cdr:cNvSpPr/>
      </cdr:nvSpPr>
      <cdr:spPr>
        <a:xfrm xmlns:a="http://schemas.openxmlformats.org/drawingml/2006/main">
          <a:off x="50800" y="482848"/>
          <a:ext cx="1440160" cy="1368152"/>
        </a:xfrm>
        <a:prstGeom xmlns:a="http://schemas.openxmlformats.org/drawingml/2006/main" prst="irregularSeal1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400" b="1" dirty="0" smtClean="0">
              <a:solidFill>
                <a:schemeClr val="tx1"/>
              </a:solidFill>
            </a:rPr>
            <a:t>28 %</a:t>
          </a:r>
          <a:endParaRPr lang="fr-FR" sz="24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0.01157</cdr:x>
      <cdr:y>0.11176</cdr:y>
    </cdr:from>
    <cdr:to>
      <cdr:x>0.33943</cdr:x>
      <cdr:y>0.42842</cdr:y>
    </cdr:to>
    <cdr:sp macro="" textlink="">
      <cdr:nvSpPr>
        <cdr:cNvPr id="2" name="Explosion 1 1"/>
        <cdr:cNvSpPr/>
      </cdr:nvSpPr>
      <cdr:spPr>
        <a:xfrm xmlns:a="http://schemas.openxmlformats.org/drawingml/2006/main">
          <a:off x="50800" y="482848"/>
          <a:ext cx="1440160" cy="1368152"/>
        </a:xfrm>
        <a:prstGeom xmlns:a="http://schemas.openxmlformats.org/drawingml/2006/main" prst="irregularSeal1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400" b="1" dirty="0" smtClean="0">
              <a:solidFill>
                <a:schemeClr val="tx1"/>
              </a:solidFill>
            </a:rPr>
            <a:t>24 %</a:t>
          </a:r>
          <a:endParaRPr lang="fr-FR" sz="24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0.01157</cdr:x>
      <cdr:y>0.11176</cdr:y>
    </cdr:from>
    <cdr:to>
      <cdr:x>0.33943</cdr:x>
      <cdr:y>0.42842</cdr:y>
    </cdr:to>
    <cdr:sp macro="" textlink="">
      <cdr:nvSpPr>
        <cdr:cNvPr id="2" name="Explosion 1 1"/>
        <cdr:cNvSpPr/>
      </cdr:nvSpPr>
      <cdr:spPr>
        <a:xfrm xmlns:a="http://schemas.openxmlformats.org/drawingml/2006/main">
          <a:off x="50800" y="482848"/>
          <a:ext cx="1440160" cy="1368152"/>
        </a:xfrm>
        <a:prstGeom xmlns:a="http://schemas.openxmlformats.org/drawingml/2006/main" prst="irregularSeal1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400" b="1" dirty="0" smtClean="0">
              <a:solidFill>
                <a:schemeClr val="tx1"/>
              </a:solidFill>
            </a:rPr>
            <a:t>96 %</a:t>
          </a:r>
          <a:endParaRPr lang="fr-FR" sz="2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AD1EC4-2256-4F7C-B1D6-158DCE1D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0" y="16329"/>
            <a:ext cx="1412775" cy="931828"/>
          </a:xfrm>
          <a:prstGeom prst="rect">
            <a:avLst/>
          </a:prstGeom>
        </p:spPr>
      </p:pic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49B5288-97ED-41B8-AC54-3F9BEB1F1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30EBCE-BF58-4E0A-AB0E-672CBFD16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AEC2-28CB-45DA-AD0A-6CD0AEC4AC07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92C273-D959-459A-9A16-5C0CD111C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BBD696-D9C6-482F-BF7C-E4AA0684A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83DC0-7E65-4663-8BAA-6843AEF77E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31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F779F-0C7D-4DB9-A7EB-A2BBCBC6D67E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239C-8591-43B7-8FD9-8699407E17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9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AB43-07D4-456F-A5F8-C09D402C09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61A331-A192-4C37-868C-EB73053EA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25" y="106429"/>
            <a:ext cx="1412775" cy="931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Jean DOUSSY</a:t>
            </a:r>
          </a:p>
          <a:p>
            <a:pPr>
              <a:defRPr/>
            </a:pPr>
            <a:r>
              <a:rPr lang="fr-FR" dirty="0"/>
              <a:t>DDEN Grasse Val de Siagne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4B45-8FC9-42C8-BB4A-2A2459F729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3B5F-9261-4377-BB83-DAB6C80D3F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7396B-B1FC-4687-BDDF-DB19DB3063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9F2F-0C58-4736-BB93-B8B344CC7E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9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27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25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389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13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3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31C1-DA7D-48F0-8A31-94FE0C98106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B187C2-D289-4059-8D07-EBD71D145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25" y="114225"/>
            <a:ext cx="1412775" cy="931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32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432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71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508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6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FEE33-D1D3-4026-88C2-E9D4351B7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153174-6291-41F4-96D4-77F31581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D23EF-4824-4671-9F60-DEB70AB9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FDED72-1F3C-4B08-B7FE-691CDCAC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C05C9-27F8-48E5-B87B-7BDBEC3D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8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53329-08BC-479B-8D79-1FC3E4BB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EC514F-F308-4097-AAB5-FE0EB537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2C7F98-ED88-418B-938A-B79D119C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1EDFBE-AF52-482E-ADD4-ACEE5371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6A1E65-A414-47D2-BD91-FD2B2B1B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84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40C14-F36F-4158-8411-E4C6E3A1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F02EC3-E36C-4058-B5E4-F72695E0B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A765B-30B1-464B-BE1F-15490A2E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8088A-9123-4D81-8174-05100B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8095CA-8601-4B8B-9147-6617B1F5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11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0283F-7990-4CF2-8C81-AB06597F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CCDAE2-5591-4348-9F79-583833A2A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AE4E02-C1AD-4F04-B4F7-A325BB37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DBE80-EAFD-4A89-A994-E7421EB5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7BEC70-5F27-4834-A45A-C10E3871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D4A0B-6A5D-440C-9D68-E0A9E14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94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94CC2-6ED1-4AFF-8EB0-BF6DE559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A34740-0661-44CA-863B-A8138CF62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7D69D2-04E5-416A-AF24-BAA381619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886425-C4E0-4EC5-9CD3-17C8C6140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DF0EDD-CC6E-478D-B59A-A7677181B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52CE76-63F5-4FA4-953D-67855974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46424B-224D-44C9-BCB9-9D7511FF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4499BE-64CE-468C-93E1-45F48C7F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4AE7-7F7A-4B7A-8D7F-64E34CDD14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35E64-7ADE-422D-AE10-B45A2848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5D43E2-C20F-4433-AAAA-421166D0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3D634F-AC76-4723-A6A7-511E067F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910C44-0921-4D93-9ED8-FA18D54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16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AC24D7-20A3-4545-9D09-E4821950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CA817-0642-4611-B3FB-FCEF85D9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5300-5855-470B-B861-9E74F0DF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53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F8942-790D-4A5D-815C-01F26E4B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D76AFB-EEF1-4A1F-BADF-78F6B11C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C99E8A-0A87-4C67-B39D-D72E61734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46B638-C62C-4056-95FD-FE51FCC9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770938-2B9E-4D0B-A546-6B10E954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770A6B-2C0C-4826-A9BC-59BBAFF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15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BCB67-042C-4BDF-8C9A-B1844979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088087-97AF-4DDE-8D07-D2E3A6940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24943E-7AE6-41BA-A799-9680FBB71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5C1440-F167-49E2-9473-1BE25955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9AD2B2-83E6-4784-A873-774148E5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0569AE-B30C-44BE-98AA-76AD4455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47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3668D-8263-4982-AFDF-41402E0A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93B228-3FEB-4CC9-88DE-1CE72239C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DCB49-2EBA-4624-AC43-CFF9FAA5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A7BAE9-C451-477B-830C-896F161A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F16A4E-1A0E-4134-9930-D256628F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962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C2EE2F-7BB8-4BD5-A8BF-58864C3F3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47E9B0-A8BA-487D-B6C5-B1065E59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63F3C-72E8-4212-A650-CF135FB3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4BDD88-8BD6-461B-A0E5-DDEE93CC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5F26E8-7C27-4AEA-9F04-C9A0E1C7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76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881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33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996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8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28B2-1D79-4392-A3F4-A2A8F19BF6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78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3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065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54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701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63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74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82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951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4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E4B0-CA15-412C-9999-D98C95B10D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1752AA-9E8F-4D39-9053-145892A78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25" y="101853"/>
            <a:ext cx="1412775" cy="931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241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109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9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83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27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76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76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1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A47D8-66B1-40A6-83D1-932A69F91F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Jean DOUSSY</a:t>
            </a:r>
          </a:p>
          <a:p>
            <a:pPr>
              <a:defRPr/>
            </a:pPr>
            <a:r>
              <a:rPr lang="fr-FR" dirty="0"/>
              <a:t>DDEN Grasse Val de Siagne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0C05-99F7-4AB3-B11E-7747F07688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1C01F8-17DB-443D-A42D-E3488A43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25" y="114045"/>
            <a:ext cx="1412775" cy="931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Jean DOUSSY</a:t>
            </a:r>
          </a:p>
          <a:p>
            <a:pPr>
              <a:defRPr/>
            </a:pPr>
            <a:r>
              <a:rPr lang="fr-FR" dirty="0"/>
              <a:t>DDEN Grasse Val de Siagne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6C4B-9771-4EC5-A60D-57C46ACB8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9031-D42D-4115-B9B7-FEFF2B19F8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49382C-A66E-4746-9E93-48887ED6FC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" y="46343"/>
            <a:ext cx="1665932" cy="9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4202-EAC4-4DD9-BD0E-0C38CD22366B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59C7-2BE6-470E-9E09-F8520457095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92C0C6-CDCB-45DD-B61E-6FAB9B1FB0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496" y="44624"/>
            <a:ext cx="1412775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12B1A7-07E3-4969-9FAB-249D71B4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E417DA-D929-4A79-B1B9-A62D8017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9F74B2-7E59-4235-9421-D1ADC3D45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04DF-91E5-4989-9E9B-6C901ACF1158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D0B830-E98B-4467-9B19-E87B2EDD1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98BBA-4DF2-42B2-9EBD-E9549D262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6C10-7FC8-4E99-8A41-B7422A84C3FC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221A2C-3361-4FF8-9D06-025A29D335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504" y="96078"/>
            <a:ext cx="1412775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BE2C1-A051-4CBB-A816-8B9883DE664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42899-4652-455C-8128-DC7C5E3B28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2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6554-30E3-4EB3-A830-1DCE9DAF0CC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17D3-0B40-4421-ACDB-2F46983B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pPr eaLnBrk="1" hangingPunct="1"/>
            <a:r>
              <a:rPr lang="fr-FR" sz="4300" b="1" dirty="0">
                <a:solidFill>
                  <a:srgbClr val="FF0000"/>
                </a:solidFill>
              </a:rPr>
              <a:t>Rapports annuels de visites Synthèse 2019 </a:t>
            </a:r>
            <a:endParaRPr lang="fr-FR" sz="4300" dirty="0">
              <a:solidFill>
                <a:srgbClr val="FF0000"/>
              </a:solidFill>
            </a:endParaRPr>
          </a:p>
        </p:txBody>
      </p:sp>
      <p:sp>
        <p:nvSpPr>
          <p:cNvPr id="3075" name="Sous-titre 1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dirty="0" smtClean="0">
                <a:solidFill>
                  <a:schemeClr val="tx2"/>
                </a:solidFill>
              </a:rPr>
              <a:t>Actualisée </a:t>
            </a:r>
          </a:p>
          <a:p>
            <a:pPr marL="0" indent="0" algn="ctr" eaLnBrk="1" hangingPunct="1">
              <a:buFontTx/>
              <a:buNone/>
            </a:pPr>
            <a:r>
              <a:rPr lang="fr-FR" dirty="0" smtClean="0">
                <a:solidFill>
                  <a:schemeClr val="tx2"/>
                </a:solidFill>
              </a:rPr>
              <a:t>pour l’AG 2020 de UD06</a:t>
            </a:r>
          </a:p>
          <a:p>
            <a:pPr marL="0" indent="0" algn="ctr" eaLnBrk="1" hangingPunct="1">
              <a:buFontTx/>
              <a:buNone/>
            </a:pPr>
            <a:r>
              <a:rPr lang="fr-FR" dirty="0" smtClean="0">
                <a:solidFill>
                  <a:srgbClr val="FF0000"/>
                </a:solidFill>
              </a:rPr>
              <a:t>2 mars 2020 Cagnes-sur-Mer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3CC"/>
                </a:solidFill>
                <a:latin typeface="Garamond" panose="02020404030301010803" pitchFamily="18" charset="0"/>
              </a:rPr>
              <a:t>Synthèse réalisée par Jean DOUSSY – DDEN Grasse Val de Siagne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E12510-BC8D-4348-9A08-CD271922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378"/>
            <a:ext cx="1412775" cy="931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particuliers</a:t>
            </a:r>
            <a:endParaRPr lang="fr-F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759474"/>
              </p:ext>
            </p:extLst>
          </p:nvPr>
        </p:nvGraphicFramePr>
        <p:xfrm>
          <a:off x="899592" y="1772816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197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100% des écoles ont une restauration scolaire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53691"/>
              </p:ext>
            </p:extLst>
          </p:nvPr>
        </p:nvGraphicFramePr>
        <p:xfrm>
          <a:off x="1907704" y="2057400"/>
          <a:ext cx="475252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88024" y="314096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OMatic!" panose="020B0603050302020204" pitchFamily="34" charset="0"/>
              </a:rPr>
              <a:t>85% </a:t>
            </a:r>
          </a:p>
          <a:p>
            <a:pPr algn="ctr"/>
            <a: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OMatic!" panose="020B0603050302020204" pitchFamily="34" charset="0"/>
              </a:rPr>
              <a:t>du panel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F4251C-3B33-4891-8FEF-4E7B6AF0F3C2}"/>
              </a:ext>
            </a:extLst>
          </p:cNvPr>
          <p:cNvSpPr txBox="1"/>
          <p:nvPr/>
        </p:nvSpPr>
        <p:spPr>
          <a:xfrm>
            <a:off x="2051720" y="58772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56% </a:t>
            </a:r>
            <a:r>
              <a:rPr lang="fr-FR" b="1" dirty="0">
                <a:solidFill>
                  <a:srgbClr val="FF0000"/>
                </a:solidFill>
              </a:rPr>
              <a:t>sont en régie municipale</a:t>
            </a:r>
          </a:p>
        </p:txBody>
      </p:sp>
    </p:spTree>
    <p:extLst>
      <p:ext uri="{BB962C8B-B14F-4D97-AF65-F5344CB8AC3E}">
        <p14:creationId xmlns:p14="http://schemas.microsoft.com/office/powerpoint/2010/main" val="375331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pPr eaLnBrk="1" hangingPunct="1"/>
            <a:r>
              <a:rPr lang="fr-FR" sz="4000" b="1" dirty="0"/>
              <a:t>Sécurité des personnes </a:t>
            </a:r>
            <a:br>
              <a:rPr lang="fr-FR" sz="4000" b="1" dirty="0"/>
            </a:br>
            <a:r>
              <a:rPr lang="fr-FR" sz="4000" b="1" dirty="0"/>
              <a:t>et des biens</a:t>
            </a:r>
          </a:p>
        </p:txBody>
      </p:sp>
    </p:spTree>
    <p:extLst>
      <p:ext uri="{BB962C8B-B14F-4D97-AF65-F5344CB8AC3E}">
        <p14:creationId xmlns:p14="http://schemas.microsoft.com/office/powerpoint/2010/main" val="103654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Registre de sécurité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sais pas  : 1</a:t>
            </a:r>
          </a:p>
          <a:p>
            <a:endParaRPr lang="fr-FR" dirty="0"/>
          </a:p>
          <a:p>
            <a:r>
              <a:rPr lang="fr-FR" dirty="0" smtClean="0"/>
              <a:t>Non : 2</a:t>
            </a:r>
          </a:p>
          <a:p>
            <a:endParaRPr lang="fr-FR" dirty="0"/>
          </a:p>
          <a:p>
            <a:r>
              <a:rPr lang="fr-FR" dirty="0" smtClean="0"/>
              <a:t>Ont consulté le registre : 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87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Commission de sécurité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28855"/>
              </p:ext>
            </p:extLst>
          </p:nvPr>
        </p:nvGraphicFramePr>
        <p:xfrm>
          <a:off x="107504" y="1772816"/>
          <a:ext cx="4392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44534"/>
              </p:ext>
            </p:extLst>
          </p:nvPr>
        </p:nvGraphicFramePr>
        <p:xfrm>
          <a:off x="4644008" y="1772816"/>
          <a:ext cx="44279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xplosion 1 2"/>
          <p:cNvSpPr/>
          <p:nvPr/>
        </p:nvSpPr>
        <p:spPr>
          <a:xfrm>
            <a:off x="1979712" y="3140968"/>
            <a:ext cx="1440160" cy="13681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81 %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6205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Evacuation </a:t>
            </a:r>
            <a:r>
              <a:rPr lang="en-US" dirty="0" err="1" smtClean="0"/>
              <a:t>incendie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8662430"/>
              </p:ext>
            </p:extLst>
          </p:nvPr>
        </p:nvGraphicFramePr>
        <p:xfrm>
          <a:off x="323528" y="1700808"/>
          <a:ext cx="40401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84192"/>
              </p:ext>
            </p:extLst>
          </p:nvPr>
        </p:nvGraphicFramePr>
        <p:xfrm>
          <a:off x="4716016" y="1700808"/>
          <a:ext cx="4283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734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P.P.M.S.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591550"/>
              </p:ext>
            </p:extLst>
          </p:nvPr>
        </p:nvGraphicFramePr>
        <p:xfrm>
          <a:off x="4644008" y="1772816"/>
          <a:ext cx="43924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91166"/>
              </p:ext>
            </p:extLst>
          </p:nvPr>
        </p:nvGraphicFramePr>
        <p:xfrm>
          <a:off x="107504" y="1772816"/>
          <a:ext cx="43924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40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Violence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Nombre d’écoles : 36</a:t>
            </a:r>
          </a:p>
          <a:p>
            <a:endParaRPr lang="fr-FR" dirty="0"/>
          </a:p>
          <a:p>
            <a:pPr lvl="1"/>
            <a:r>
              <a:rPr lang="fr-FR" dirty="0" smtClean="0"/>
              <a:t>Intérieur 26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Extérieur 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5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Harcellement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Nombre d’écoles : 18</a:t>
            </a:r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Intérieur 17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Extérieur 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3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santé 5-6 ans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fr-FR" dirty="0" smtClean="0"/>
              <a:t>Ne sais pas 63</a:t>
            </a:r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Non 46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Oui 71 (2267 élèves)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4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de visites DDEN06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117 DDEN dans UD06</a:t>
            </a:r>
            <a:endParaRPr lang="fr-FR" dirty="0">
              <a:solidFill>
                <a:srgbClr val="0033CC"/>
              </a:solidFill>
            </a:endParaRPr>
          </a:p>
          <a:p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/>
              <a:t>266 écoles </a:t>
            </a:r>
            <a:r>
              <a:rPr lang="fr-FR" dirty="0"/>
              <a:t>avec </a:t>
            </a:r>
            <a:r>
              <a:rPr lang="fr-FR" dirty="0" smtClean="0"/>
              <a:t>DDEN s</a:t>
            </a:r>
            <a:r>
              <a:rPr lang="fr-FR" sz="2400" dirty="0" smtClean="0"/>
              <a:t>ur 567                                                                  					</a:t>
            </a:r>
            <a:r>
              <a:rPr lang="fr-FR" sz="2400" b="1" dirty="0" smtClean="0">
                <a:solidFill>
                  <a:srgbClr val="FF0000"/>
                </a:solidFill>
              </a:rPr>
              <a:t>47% </a:t>
            </a:r>
            <a:r>
              <a:rPr lang="fr-FR" sz="2400" b="1" dirty="0">
                <a:solidFill>
                  <a:srgbClr val="FF0000"/>
                </a:solidFill>
              </a:rPr>
              <a:t>couvertes</a:t>
            </a:r>
          </a:p>
          <a:p>
            <a:endParaRPr lang="fr-FR" dirty="0"/>
          </a:p>
          <a:p>
            <a:r>
              <a:rPr lang="fr-FR" b="1" dirty="0" smtClean="0"/>
              <a:t>175 </a:t>
            </a:r>
            <a:r>
              <a:rPr lang="fr-FR" b="1" dirty="0"/>
              <a:t>rapports saisis	</a:t>
            </a:r>
            <a:r>
              <a:rPr lang="fr-FR" b="1" dirty="0" smtClean="0">
                <a:solidFill>
                  <a:srgbClr val="FF0000"/>
                </a:solidFill>
              </a:rPr>
              <a:t>66</a:t>
            </a:r>
            <a:r>
              <a:rPr lang="fr-FR" b="1" dirty="0" smtClean="0">
                <a:solidFill>
                  <a:srgbClr val="FF0000"/>
                </a:solidFill>
              </a:rPr>
              <a:t>%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7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santé CE2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Nombre d’écoles : 18</a:t>
            </a:r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Intérieur 17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Extérieur 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33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Y-a-t-il des actions éducatives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de </a:t>
            </a:r>
            <a:r>
              <a:rPr lang="fr-FR" sz="3200" dirty="0"/>
              <a:t>prévention à la santé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fr-FR" dirty="0" smtClean="0"/>
              <a:t>Oui : 125</a:t>
            </a:r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Non : 52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Ne sais pas : 0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71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EA3F3-8D8E-4F4A-BEE2-7EBD75C85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Commentaires des DDEN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2C0383-07BA-4EE7-919E-F5FFFFF97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(Voir aussi la diffusion faite aux délégations)</a:t>
            </a:r>
          </a:p>
          <a:p>
            <a:r>
              <a:rPr lang="fr-FR" dirty="0" smtClean="0"/>
              <a:t>Quelques extraits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B5DE6-00B2-4020-ACE7-21435C4F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Extraits des rapports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CCD7D-AD9F-4174-8D8B-2A2C9A3C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Ecole sereine, climat </a:t>
            </a:r>
            <a:r>
              <a:rPr lang="fr-FR" sz="2000" dirty="0" smtClean="0"/>
              <a:t>convivial</a:t>
            </a:r>
          </a:p>
          <a:p>
            <a:r>
              <a:rPr lang="fr-FR" sz="2000" dirty="0"/>
              <a:t>Le problème récurent de la vétusté des </a:t>
            </a:r>
            <a:r>
              <a:rPr lang="fr-FR" sz="2000" dirty="0" smtClean="0"/>
              <a:t>sanitaires</a:t>
            </a:r>
          </a:p>
          <a:p>
            <a:r>
              <a:rPr lang="fr-FR" sz="2000" dirty="0"/>
              <a:t>La décharge de la directrice reste insuffisante pour une gestion sereine de l'établissement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Une </a:t>
            </a:r>
            <a:r>
              <a:rPr lang="fr-FR" sz="2000" dirty="0"/>
              <a:t>sensibilisation aux gaspillage </a:t>
            </a:r>
            <a:r>
              <a:rPr lang="fr-FR" sz="2000" dirty="0" smtClean="0"/>
              <a:t>alimentaire</a:t>
            </a:r>
          </a:p>
          <a:p>
            <a:r>
              <a:rPr lang="fr-FR" sz="2000" dirty="0"/>
              <a:t>Le climat relationnel de confiance au sein de l'équipe éducative s'est sensiblement dégradé à la rentrée </a:t>
            </a:r>
            <a:r>
              <a:rPr lang="fr-FR" sz="2000" dirty="0" smtClean="0"/>
              <a:t>scolaire</a:t>
            </a:r>
          </a:p>
          <a:p>
            <a:r>
              <a:rPr lang="fr-FR" sz="2000" dirty="0" smtClean="0"/>
              <a:t>Sécurité</a:t>
            </a:r>
            <a:r>
              <a:rPr lang="fr-FR" sz="2000" dirty="0"/>
              <a:t>: la salle des </a:t>
            </a:r>
            <a:r>
              <a:rPr lang="fr-FR" sz="2000" dirty="0" err="1"/>
              <a:t>Maronniers</a:t>
            </a:r>
            <a:r>
              <a:rPr lang="fr-FR" sz="2000" dirty="0"/>
              <a:t> communique avec l'</a:t>
            </a:r>
            <a:r>
              <a:rPr lang="fr-FR" sz="2000" dirty="0" err="1"/>
              <a:t>ècole</a:t>
            </a:r>
            <a:r>
              <a:rPr lang="fr-FR" sz="2000" dirty="0"/>
              <a:t>, intrusion possible par l'issue de secours.</a:t>
            </a:r>
          </a:p>
          <a:p>
            <a:r>
              <a:rPr lang="fr-FR" sz="2000" dirty="0"/>
              <a:t>La cour de récréation présente plusieurs dangers ( gradins , trottoirs ) </a:t>
            </a:r>
            <a:endParaRPr lang="fr-FR" sz="2000" dirty="0" smtClean="0"/>
          </a:p>
          <a:p>
            <a:r>
              <a:rPr lang="fr-FR" sz="2000" dirty="0"/>
              <a:t>Ecole appartenant et gérer par le département 06.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1282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7DAD3-351F-4DED-AE92-BC18D5F0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Ecoles avec DDEN</a:t>
            </a:r>
            <a:endParaRPr lang="fr-FR" dirty="0"/>
          </a:p>
        </p:txBody>
      </p:sp>
      <p:graphicFrame>
        <p:nvGraphicFramePr>
          <p:cNvPr id="5" name="Graphique 1">
            <a:extLst>
              <a:ext uri="{FF2B5EF4-FFF2-40B4-BE49-F238E27FC236}">
                <a16:creationId xmlns:a16="http://schemas.microsoft.com/office/drawing/2014/main" id="{00000000-0008-0000-0200-00009A08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990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7DAD3-351F-4DED-AE92-BC18D5F0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DDEN par tranches d’âge</a:t>
            </a:r>
            <a:endParaRPr lang="fr-FR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716839944"/>
                  </p:ext>
                </p:extLst>
              </p:nvPr>
            </p:nvGraphicFramePr>
            <p:xfrm>
              <a:off x="827584" y="1556792"/>
              <a:ext cx="7632848" cy="43924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584" y="1556792"/>
                <a:ext cx="7632848" cy="43924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75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DDEN ancienneté</a:t>
            </a:r>
            <a:endParaRPr lang="fr-FR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4056415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52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3600" b="1" dirty="0">
                <a:solidFill>
                  <a:srgbClr val="4E5B6F"/>
                </a:solidFill>
              </a:rPr>
              <a:t>EFFECTIFS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53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écoles du panel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42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98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31139 élèves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1285 classes</a:t>
            </a:r>
          </a:p>
          <a:p>
            <a:endParaRPr lang="fr-FR" dirty="0" smtClean="0"/>
          </a:p>
          <a:p>
            <a:r>
              <a:rPr lang="fr-FR" dirty="0" smtClean="0"/>
              <a:t>335 ULIS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 des élèves du panel</a:t>
            </a:r>
          </a:p>
        </p:txBody>
      </p:sp>
    </p:spTree>
    <p:extLst>
      <p:ext uri="{BB962C8B-B14F-4D97-AF65-F5344CB8AC3E}">
        <p14:creationId xmlns:p14="http://schemas.microsoft.com/office/powerpoint/2010/main" val="370346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 rentrée 09/2019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952399"/>
              </p:ext>
            </p:extLst>
          </p:nvPr>
        </p:nvGraphicFramePr>
        <p:xfrm>
          <a:off x="1331640" y="1844824"/>
          <a:ext cx="66967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619789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8125</TotalTime>
  <Words>329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LetterOMatic!</vt:lpstr>
      <vt:lpstr>Modèle par défaut</vt:lpstr>
      <vt:lpstr>2_Conception personnalisée</vt:lpstr>
      <vt:lpstr>3_Conception personnalisée</vt:lpstr>
      <vt:lpstr>1_Conception personnalisée</vt:lpstr>
      <vt:lpstr>Conception personnalisée</vt:lpstr>
      <vt:lpstr>Rapports annuels de visites Synthèse 2019 </vt:lpstr>
      <vt:lpstr>Rapports de visites DDEN06</vt:lpstr>
      <vt:lpstr>Ecoles avec DDEN</vt:lpstr>
      <vt:lpstr>DDEN par tranches d’âge</vt:lpstr>
      <vt:lpstr>DDEN ancienneté</vt:lpstr>
      <vt:lpstr>EFFECTIFS</vt:lpstr>
      <vt:lpstr>Les écoles du panel</vt:lpstr>
      <vt:lpstr>Total des élèves du panel</vt:lpstr>
      <vt:lpstr>Effectifs rentrée 09/2019</vt:lpstr>
      <vt:lpstr>Besoins particuliers</vt:lpstr>
      <vt:lpstr>100% des écoles ont une restauration scolaire</vt:lpstr>
      <vt:lpstr>Sécurité des personnes  et des biens</vt:lpstr>
      <vt:lpstr>Registre de sécurité</vt:lpstr>
      <vt:lpstr>Commission de sécurité</vt:lpstr>
      <vt:lpstr>Evacuation incendie</vt:lpstr>
      <vt:lpstr>P.P.M.S.</vt:lpstr>
      <vt:lpstr>Violence</vt:lpstr>
      <vt:lpstr>Harcellement</vt:lpstr>
      <vt:lpstr>Bilan santé 5-6 ans</vt:lpstr>
      <vt:lpstr>Bilan santé CE2</vt:lpstr>
      <vt:lpstr>Y-a-t-il des actions éducatives  de prévention à la santé ?</vt:lpstr>
      <vt:lpstr>Commentaires des DDEN</vt:lpstr>
      <vt:lpstr>Extraits des rapports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DDEN</dc:creator>
  <cp:lastModifiedBy>jean doussy</cp:lastModifiedBy>
  <cp:revision>244</cp:revision>
  <dcterms:created xsi:type="dcterms:W3CDTF">2014-02-05T13:12:36Z</dcterms:created>
  <dcterms:modified xsi:type="dcterms:W3CDTF">2020-02-28T08:13:01Z</dcterms:modified>
</cp:coreProperties>
</file>